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33"/>
  </p:handoutMasterIdLst>
  <p:sldIdLst>
    <p:sldId id="263" r:id="rId2"/>
    <p:sldId id="265" r:id="rId3"/>
    <p:sldId id="262" r:id="rId4"/>
    <p:sldId id="266" r:id="rId5"/>
    <p:sldId id="267" r:id="rId6"/>
    <p:sldId id="290" r:id="rId7"/>
    <p:sldId id="268" r:id="rId8"/>
    <p:sldId id="270" r:id="rId9"/>
    <p:sldId id="271" r:id="rId10"/>
    <p:sldId id="291" r:id="rId11"/>
    <p:sldId id="276" r:id="rId12"/>
    <p:sldId id="292" r:id="rId13"/>
    <p:sldId id="272" r:id="rId14"/>
    <p:sldId id="273" r:id="rId15"/>
    <p:sldId id="274" r:id="rId16"/>
    <p:sldId id="286" r:id="rId17"/>
    <p:sldId id="287" r:id="rId18"/>
    <p:sldId id="275" r:id="rId19"/>
    <p:sldId id="277" r:id="rId20"/>
    <p:sldId id="282" r:id="rId21"/>
    <p:sldId id="288" r:id="rId22"/>
    <p:sldId id="289" r:id="rId23"/>
    <p:sldId id="281" r:id="rId24"/>
    <p:sldId id="279" r:id="rId25"/>
    <p:sldId id="278" r:id="rId26"/>
    <p:sldId id="283" r:id="rId27"/>
    <p:sldId id="280" r:id="rId28"/>
    <p:sldId id="284" r:id="rId29"/>
    <p:sldId id="285" r:id="rId30"/>
    <p:sldId id="260" r:id="rId31"/>
    <p:sldId id="293" r:id="rId3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E3D0"/>
    <a:srgbClr val="897CFC"/>
    <a:srgbClr val="769FED"/>
    <a:srgbClr val="62C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85" autoAdjust="0"/>
    <p:restoredTop sz="94694"/>
  </p:normalViewPr>
  <p:slideViewPr>
    <p:cSldViewPr>
      <p:cViewPr varScale="1">
        <p:scale>
          <a:sx n="160" d="100"/>
          <a:sy n="160" d="100"/>
        </p:scale>
        <p:origin x="184" y="200"/>
      </p:cViewPr>
      <p:guideLst>
        <p:guide orient="horz" pos="168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A7A1F-5FD7-A641-80B4-F37434BC5ADB}" type="datetimeFigureOut">
              <a:rPr kumimoji="1" lang="zh-CN" altLang="en-US" smtClean="0"/>
              <a:t>2019/11/27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93840-4806-024E-B3DC-39FE88D7B0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987"/>
            <a:ext cx="9144000" cy="52670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125" y="1267783"/>
            <a:ext cx="4676919" cy="673427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02412" y="194121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00" b="0" spc="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02412" y="2674620"/>
            <a:ext cx="8139178" cy="71323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accent1"/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618490"/>
            <a:ext cx="5410200" cy="85725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502285" y="1260475"/>
            <a:ext cx="3962400" cy="3397885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800" b="0" i="0" u="none" strike="noStrike" kern="1200" cap="none" spc="150" normalizeH="0" baseline="0" noProof="1" dirty="0">
                <a:solidFill>
                  <a:schemeClr val="tx2">
                    <a:lumMod val="60000"/>
                    <a:lumOff val="40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679315" y="1260475"/>
            <a:ext cx="3962400" cy="3491865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2">
                    <a:lumMod val="60000"/>
                    <a:lumOff val="40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02412" y="555140"/>
            <a:ext cx="8139178" cy="4860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551330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02285" y="1295400"/>
            <a:ext cx="8139430" cy="336423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285" y="520700"/>
            <a:ext cx="5506085" cy="485775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02285" y="1076960"/>
            <a:ext cx="2278380" cy="285750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00" b="1" u="none" strike="noStrike" kern="1200" cap="none" spc="200" normalizeH="0" baseline="0">
                <a:solidFill>
                  <a:schemeClr val="accent1"/>
                </a:solidFill>
                <a:uFillTx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02285" y="1567815"/>
            <a:ext cx="3962400" cy="3104515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3716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87570" y="1076960"/>
            <a:ext cx="2320290" cy="285750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87570" y="1567815"/>
            <a:ext cx="3962400" cy="311531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3716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8" descr="C:\Users\Administrator\Desktop\图片3.png图片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5715" y="6187"/>
            <a:ext cx="9132570" cy="51320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78"/>
            <a:ext cx="9144000" cy="5164038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1828323"/>
            <a:ext cx="9144000" cy="1441206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2987824" y="1994928"/>
            <a:ext cx="3168352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400" dirty="0">
                <a:gradFill>
                  <a:gsLst>
                    <a:gs pos="0">
                      <a:srgbClr val="E2EAF4"/>
                    </a:gs>
                    <a:gs pos="0">
                      <a:srgbClr val="897CFC"/>
                    </a:gs>
                    <a:gs pos="100000">
                      <a:srgbClr val="54E3D0"/>
                    </a:gs>
                  </a:gsLst>
                  <a:lin ang="0" scaled="0"/>
                </a:gradFill>
                <a:latin typeface="+mj-ea"/>
                <a:ea typeface="+mj-ea"/>
              </a:rPr>
              <a:t>THANKS</a:t>
            </a:r>
            <a:endParaRPr lang="zh-CN" altLang="en-US" sz="6400" dirty="0">
              <a:gradFill>
                <a:gsLst>
                  <a:gs pos="0">
                    <a:srgbClr val="E2EAF4"/>
                  </a:gs>
                  <a:gs pos="0">
                    <a:srgbClr val="897CFC"/>
                  </a:gs>
                  <a:gs pos="100000">
                    <a:srgbClr val="54E3D0"/>
                  </a:gs>
                </a:gsLst>
                <a:lin ang="0" scaled="0"/>
              </a:gra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338123" y="483518"/>
            <a:ext cx="3820277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典型的</a:t>
            </a:r>
            <a:r>
              <a:rPr lang="en-US" altLang="ja-JP" dirty="0" err="1">
                <a:latin typeface="Heiti TC Medium" pitchFamily="2" charset="-128"/>
                <a:ea typeface="Heiti TC Medium" pitchFamily="2" charset="-128"/>
              </a:rPr>
              <a:t>Greenplun</a:t>
            </a: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分布式执行流程</a:t>
            </a:r>
            <a:endParaRPr lang="en-US" altLang="ja-JP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3" name="Online Media 2" descr="join2_wS59eZ.mov">
            <a:hlinkClick r:id="" action="ppaction://media"/>
            <a:extLst>
              <a:ext uri="{FF2B5EF4-FFF2-40B4-BE49-F238E27FC236}">
                <a16:creationId xmlns:a16="http://schemas.microsoft.com/office/drawing/2014/main" id="{2F917BE4-219C-044E-9CD6-122E6AD58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89025"/>
            <a:ext cx="6826165" cy="495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1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BBF8932-4B2B-7940-902A-0B461F2D6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83518"/>
            <a:ext cx="4320480" cy="424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4DACD2-5CA8-C24F-85FF-61E704937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2"/>
          <a:stretch/>
        </p:blipFill>
        <p:spPr>
          <a:xfrm>
            <a:off x="4788025" y="1131590"/>
            <a:ext cx="3528391" cy="24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5954A78-F712-244C-BD4A-CD739BA2D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83518"/>
            <a:ext cx="3672408" cy="436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8ED84E-CAD5-0844-AAB8-77DBA0EC01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"/>
          <a:stretch/>
        </p:blipFill>
        <p:spPr>
          <a:xfrm>
            <a:off x="4716016" y="1059582"/>
            <a:ext cx="2808312" cy="234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95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467544" y="699542"/>
            <a:ext cx="2608406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分布式类型系统</a:t>
            </a:r>
            <a:r>
              <a:rPr lang="zh-CN" altLang="en-US" dirty="0">
                <a:latin typeface="Heiti TC Medium" pitchFamily="2" charset="-128"/>
                <a:ea typeface="Heiti TC Medium" pitchFamily="2" charset="-128"/>
              </a:rPr>
              <a:t>：</a:t>
            </a:r>
            <a:r>
              <a:rPr lang="en-US" altLang="zh-CN" dirty="0">
                <a:latin typeface="Heiti TC Medium" pitchFamily="2" charset="-128"/>
                <a:ea typeface="Heiti TC Medium" pitchFamily="2" charset="-128"/>
              </a:rPr>
              <a:t>locus</a:t>
            </a:r>
            <a:endParaRPr lang="en-US" altLang="ja-JP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3F308-F158-CD44-B38B-A91E63118779}"/>
              </a:ext>
            </a:extLst>
          </p:cNvPr>
          <p:cNvSpPr txBox="1"/>
          <p:nvPr/>
        </p:nvSpPr>
        <p:spPr>
          <a:xfrm>
            <a:off x="683568" y="1347614"/>
            <a:ext cx="7776864" cy="337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分布式查询计划需要对数据分布建模</a:t>
            </a:r>
            <a:endParaRPr lang="en-US" altLang="ja-JP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Greenplum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引入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locus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的概念</a:t>
            </a:r>
            <a:endParaRPr lang="en-US" altLang="ja-JP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基础表的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scan path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的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locus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从分布策略中获取</a:t>
            </a:r>
            <a:r>
              <a:rPr lang="en-US" altLang="ja-JP" dirty="0" err="1">
                <a:latin typeface="Songti TC" panose="02010600040101010101" pitchFamily="2" charset="-120"/>
                <a:ea typeface="Songti TC" panose="02010600040101010101" pitchFamily="2" charset="-120"/>
              </a:rPr>
              <a:t>gp_distribution_policy</a:t>
            </a:r>
            <a:endParaRPr lang="en-US" altLang="ja-JP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Motion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</a:rPr>
              <a:t>path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可以改变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locus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类型</a:t>
            </a:r>
            <a:endParaRPr lang="en-US" altLang="ja-JP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locus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可以看做是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path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的分布式意义下的类型</a:t>
            </a:r>
            <a:endParaRPr lang="en-US" altLang="ja-JP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在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Postgres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的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Path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结构里加了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locus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结构</a:t>
            </a:r>
            <a:endParaRPr lang="en-US" altLang="ja-JP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自底向上推理每个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path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的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locus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ja-JP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7625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467544" y="699542"/>
            <a:ext cx="2669320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Heiti TC Medium" pitchFamily="2" charset="-128"/>
                <a:ea typeface="Heiti TC Medium" pitchFamily="2" charset="-128"/>
              </a:rPr>
              <a:t>Locus</a:t>
            </a: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的种类和具体例子</a:t>
            </a:r>
            <a:endParaRPr lang="en-US" altLang="ja-JP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41A044-FE20-F64D-AA4E-FDB4922D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19622"/>
            <a:ext cx="7524328" cy="219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69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467544" y="627534"/>
            <a:ext cx="1515158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Heiti TC Medium" pitchFamily="2" charset="-128"/>
                <a:ea typeface="Heiti TC Medium" pitchFamily="2" charset="-128"/>
              </a:rPr>
              <a:t>Locus</a:t>
            </a: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的推理</a:t>
            </a:r>
            <a:endParaRPr lang="en-US" altLang="ja-JP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1E880-2F4A-0B43-8C7F-0FC3B0881AF9}"/>
              </a:ext>
            </a:extLst>
          </p:cNvPr>
          <p:cNvSpPr txBox="1"/>
          <p:nvPr/>
        </p:nvSpPr>
        <p:spPr>
          <a:xfrm>
            <a:off x="611560" y="1065405"/>
            <a:ext cx="60486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cdbpathlocus_from_baserel</a:t>
            </a: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(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由</a:t>
            </a:r>
            <a:r>
              <a:rPr lang="en-US" altLang="ja-JP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gp_policy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设置</a:t>
            </a:r>
            <a:r>
              <a:rPr lang="en-US" altLang="ja-JP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tablescan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的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locus)</a:t>
            </a:r>
            <a:endParaRPr lang="en-US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Catalog: entry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Table distributed replicated: </a:t>
            </a:r>
            <a:r>
              <a:rPr lang="en-US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seggeneral</a:t>
            </a:r>
            <a:endParaRPr lang="en-US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Table distributed by (c1): hash locus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Table distributed randomly: strewn locus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cdbpathlocus_from_exprs</a:t>
            </a: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(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构建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hash locus</a:t>
            </a: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cdbpathlocus_from_subquery</a:t>
            </a:r>
            <a:endParaRPr lang="en-US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从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subplan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获取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locus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利用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plan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的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flow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信息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Motion</a:t>
            </a:r>
            <a:r>
              <a:rPr lang="zh-CN" alt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-US" altLang="zh-CN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path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会改变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locus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Gather motion: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变成</a:t>
            </a:r>
            <a:r>
              <a:rPr lang="en-US" altLang="ja-JP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singleQE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或者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entry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Redistribute motion: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变成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hash,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或改变分布键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Broadcast motion: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变成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replicated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Join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涉及到最复杂的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locus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推理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,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是分布式查询计划的重中之重</a:t>
            </a:r>
            <a:endParaRPr lang="en-US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412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467544" y="627534"/>
            <a:ext cx="1298753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Heiti TC Medium" pitchFamily="2" charset="-128"/>
                <a:ea typeface="Heiti TC Medium" pitchFamily="2" charset="-128"/>
              </a:rPr>
              <a:t>Policy</a:t>
            </a: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示例</a:t>
            </a:r>
            <a:endParaRPr lang="en-US" altLang="ja-JP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08E729-A91C-1A4F-9A27-7E67BEFDA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87109"/>
            <a:ext cx="7128792" cy="2550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86C90-B85C-0B4E-A90E-F6D7F1626499}"/>
              </a:ext>
            </a:extLst>
          </p:cNvPr>
          <p:cNvSpPr txBox="1"/>
          <p:nvPr/>
        </p:nvSpPr>
        <p:spPr>
          <a:xfrm>
            <a:off x="611560" y="3795886"/>
            <a:ext cx="6048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Catalog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没有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policy,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发现</a:t>
            </a:r>
            <a:r>
              <a:rPr lang="en-US" altLang="ja-JP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rangetable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是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catalog, locus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设为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entry</a:t>
            </a:r>
            <a:endParaRPr lang="en-US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9223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395536" y="411510"/>
            <a:ext cx="1794081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Heiti TC Medium" pitchFamily="2" charset="-128"/>
                <a:ea typeface="Heiti TC Medium" pitchFamily="2" charset="-128"/>
              </a:rPr>
              <a:t>Path locus</a:t>
            </a: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示例</a:t>
            </a:r>
            <a:endParaRPr lang="en-US" altLang="ja-JP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02FD0D-42ED-0647-9672-458BFB699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"/>
          <a:stretch/>
        </p:blipFill>
        <p:spPr>
          <a:xfrm>
            <a:off x="755576" y="825053"/>
            <a:ext cx="7560840" cy="379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4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467544" y="627534"/>
            <a:ext cx="2614818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小结</a:t>
            </a:r>
            <a:r>
              <a:rPr lang="en-US" altLang="ja-JP" dirty="0">
                <a:latin typeface="Heiti TC Medium" pitchFamily="2" charset="-128"/>
                <a:ea typeface="Heiti TC Medium" pitchFamily="2" charset="-128"/>
              </a:rPr>
              <a:t>: </a:t>
            </a: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分布式查询第一步</a:t>
            </a:r>
            <a:endParaRPr lang="en-US" altLang="ja-JP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1E880-2F4A-0B43-8C7F-0FC3B0881AF9}"/>
              </a:ext>
            </a:extLst>
          </p:cNvPr>
          <p:cNvSpPr txBox="1"/>
          <p:nvPr/>
        </p:nvSpPr>
        <p:spPr>
          <a:xfrm>
            <a:off x="899592" y="1417588"/>
            <a:ext cx="6048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构建基础设施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Locus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Policy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开发的技术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新增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catalog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在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Postgres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关键数据新增字段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推理和维护新增字段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0533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467544" y="627534"/>
            <a:ext cx="3167855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>
                <a:latin typeface="Heiti TC Medium" pitchFamily="2" charset="-128"/>
                <a:ea typeface="Heiti TC Medium" pitchFamily="2" charset="-128"/>
              </a:rPr>
              <a:t>Motion path and Join 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C3A75-D841-6646-8439-38861220A7C5}"/>
              </a:ext>
            </a:extLst>
          </p:cNvPr>
          <p:cNvSpPr txBox="1"/>
          <p:nvPr/>
        </p:nvSpPr>
        <p:spPr>
          <a:xfrm>
            <a:off x="611560" y="1072099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核心代码在函数</a:t>
            </a:r>
            <a:r>
              <a:rPr lang="en-US" altLang="ja-JP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cdbpath_motion_for_join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本质是在处理分布式关系代数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通过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motion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促成局部信息完备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,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这样不用考虑跨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segment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的连接</a:t>
            </a:r>
            <a:endParaRPr lang="en-US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856D94-547B-F846-B508-7B2F8D47EA7F}"/>
              </a:ext>
            </a:extLst>
          </p:cNvPr>
          <p:cNvSpPr/>
          <p:nvPr/>
        </p:nvSpPr>
        <p:spPr>
          <a:xfrm>
            <a:off x="611560" y="2139702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C293EA-EBFE-3142-91E6-E8C59250E00B}"/>
              </a:ext>
            </a:extLst>
          </p:cNvPr>
          <p:cNvSpPr/>
          <p:nvPr/>
        </p:nvSpPr>
        <p:spPr>
          <a:xfrm>
            <a:off x="267316" y="2715766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17A84E-9532-AC4D-B0CD-CD9567B6F785}"/>
              </a:ext>
            </a:extLst>
          </p:cNvPr>
          <p:cNvSpPr/>
          <p:nvPr/>
        </p:nvSpPr>
        <p:spPr>
          <a:xfrm>
            <a:off x="899592" y="2715766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E20BBE-0801-3842-ADBC-CB6821506040}"/>
              </a:ext>
            </a:extLst>
          </p:cNvPr>
          <p:cNvCxnSpPr>
            <a:stCxn id="5" idx="0"/>
            <a:endCxn id="3" idx="4"/>
          </p:cNvCxnSpPr>
          <p:nvPr/>
        </p:nvCxnSpPr>
        <p:spPr>
          <a:xfrm flipV="1">
            <a:off x="483340" y="2571750"/>
            <a:ext cx="34424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69AA66-F8BE-6240-B6CD-A4837B521CB4}"/>
              </a:ext>
            </a:extLst>
          </p:cNvPr>
          <p:cNvCxnSpPr>
            <a:stCxn id="3" idx="4"/>
            <a:endCxn id="7" idx="0"/>
          </p:cNvCxnSpPr>
          <p:nvPr/>
        </p:nvCxnSpPr>
        <p:spPr>
          <a:xfrm>
            <a:off x="827584" y="2571750"/>
            <a:ext cx="288032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DBECC82-C560-5D4A-9B2A-6CB78DFACBDA}"/>
              </a:ext>
            </a:extLst>
          </p:cNvPr>
          <p:cNvSpPr txBox="1"/>
          <p:nvPr/>
        </p:nvSpPr>
        <p:spPr>
          <a:xfrm>
            <a:off x="226272" y="3220659"/>
            <a:ext cx="139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general strewn =&gt; strewn</a:t>
            </a:r>
            <a:br>
              <a:rPr lang="en-US" sz="800" dirty="0"/>
            </a:br>
            <a:r>
              <a:rPr lang="en-US" sz="800" dirty="0"/>
              <a:t>general hash =&gt; hash </a:t>
            </a:r>
            <a:br>
              <a:rPr lang="en-US" sz="800" dirty="0"/>
            </a:br>
            <a:br>
              <a:rPr lang="en-US" sz="800" dirty="0"/>
            </a:br>
            <a:r>
              <a:rPr lang="en-US" sz="800" dirty="0" err="1"/>
              <a:t>generate_series</a:t>
            </a:r>
            <a:r>
              <a:rPr lang="en-US" sz="800" dirty="0"/>
              <a:t>(1, 5)a join</a:t>
            </a:r>
            <a:br>
              <a:rPr lang="en-US" sz="800" dirty="0"/>
            </a:br>
            <a:r>
              <a:rPr lang="en-US" sz="800" dirty="0"/>
              <a:t>t on a = </a:t>
            </a:r>
            <a:r>
              <a:rPr lang="en-US" sz="800" dirty="0" err="1"/>
              <a:t>t.c</a:t>
            </a:r>
            <a:r>
              <a:rPr lang="en-US" sz="800" dirty="0"/>
              <a:t> -- t randomly </a:t>
            </a:r>
            <a:r>
              <a:rPr lang="en-US" sz="800" dirty="0" err="1"/>
              <a:t>dist</a:t>
            </a:r>
            <a:endParaRPr lang="en-US" sz="800" dirty="0"/>
          </a:p>
          <a:p>
            <a:endParaRPr lang="en-US" sz="8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24B59A-7387-9141-8F45-7C2BB732ECC2}"/>
              </a:ext>
            </a:extLst>
          </p:cNvPr>
          <p:cNvSpPr/>
          <p:nvPr/>
        </p:nvSpPr>
        <p:spPr>
          <a:xfrm>
            <a:off x="2322911" y="2111046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511697-73CA-2C40-9CFA-B6C21992289F}"/>
              </a:ext>
            </a:extLst>
          </p:cNvPr>
          <p:cNvSpPr/>
          <p:nvPr/>
        </p:nvSpPr>
        <p:spPr>
          <a:xfrm>
            <a:off x="1806754" y="3003798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E2F1CC9-9362-7743-82A8-9CC8F96EA1F8}"/>
              </a:ext>
            </a:extLst>
          </p:cNvPr>
          <p:cNvSpPr/>
          <p:nvPr/>
        </p:nvSpPr>
        <p:spPr>
          <a:xfrm>
            <a:off x="2610943" y="2687110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A009A7-25CC-EC44-BFB2-E128890C1AA7}"/>
              </a:ext>
            </a:extLst>
          </p:cNvPr>
          <p:cNvCxnSpPr>
            <a:stCxn id="13" idx="0"/>
            <a:endCxn id="12" idx="4"/>
          </p:cNvCxnSpPr>
          <p:nvPr/>
        </p:nvCxnSpPr>
        <p:spPr>
          <a:xfrm flipV="1">
            <a:off x="2022778" y="2543094"/>
            <a:ext cx="516157" cy="460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171910-A822-2A47-813F-D71A389C3615}"/>
              </a:ext>
            </a:extLst>
          </p:cNvPr>
          <p:cNvCxnSpPr>
            <a:stCxn id="12" idx="4"/>
            <a:endCxn id="14" idx="0"/>
          </p:cNvCxnSpPr>
          <p:nvPr/>
        </p:nvCxnSpPr>
        <p:spPr>
          <a:xfrm>
            <a:off x="2538935" y="2543094"/>
            <a:ext cx="288032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CA37B-B592-A849-927A-DD07B31E821A}"/>
              </a:ext>
            </a:extLst>
          </p:cNvPr>
          <p:cNvSpPr/>
          <p:nvPr/>
        </p:nvSpPr>
        <p:spPr>
          <a:xfrm>
            <a:off x="2172844" y="2687110"/>
            <a:ext cx="294083" cy="1945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92EF65-08BE-7D42-9923-52DB38C09749}"/>
              </a:ext>
            </a:extLst>
          </p:cNvPr>
          <p:cNvSpPr txBox="1"/>
          <p:nvPr/>
        </p:nvSpPr>
        <p:spPr>
          <a:xfrm>
            <a:off x="1806754" y="3557996"/>
            <a:ext cx="1280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strewn strewn =&gt; strewn</a:t>
            </a:r>
            <a:br>
              <a:rPr lang="en-US" sz="800" dirty="0"/>
            </a:br>
            <a:r>
              <a:rPr lang="en-US" sz="800" dirty="0"/>
              <a:t>broadcast one path</a:t>
            </a:r>
            <a:br>
              <a:rPr lang="en-US" sz="800" dirty="0"/>
            </a:br>
            <a:br>
              <a:rPr lang="en-US" sz="800" dirty="0"/>
            </a:br>
            <a:r>
              <a:rPr lang="en-US" sz="800" dirty="0"/>
              <a:t>t join t on true </a:t>
            </a:r>
            <a:br>
              <a:rPr lang="en-US" sz="800" dirty="0"/>
            </a:br>
            <a:r>
              <a:rPr lang="en-US" sz="800" dirty="0"/>
              <a:t>-- t randomly </a:t>
            </a:r>
            <a:r>
              <a:rPr lang="en-US" sz="800" dirty="0" err="1"/>
              <a:t>dist</a:t>
            </a:r>
            <a:endParaRPr lang="en-US" sz="8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38A52F6-4162-3D46-96C5-508E9F8B6B7B}"/>
              </a:ext>
            </a:extLst>
          </p:cNvPr>
          <p:cNvSpPr/>
          <p:nvPr/>
        </p:nvSpPr>
        <p:spPr>
          <a:xfrm>
            <a:off x="3851641" y="2111046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h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D98ED05-9B34-5041-AB78-50BC7685A164}"/>
              </a:ext>
            </a:extLst>
          </p:cNvPr>
          <p:cNvSpPr/>
          <p:nvPr/>
        </p:nvSpPr>
        <p:spPr>
          <a:xfrm>
            <a:off x="3335484" y="3003798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9D2262-C806-BC47-B4CE-F8E105ADD506}"/>
              </a:ext>
            </a:extLst>
          </p:cNvPr>
          <p:cNvSpPr/>
          <p:nvPr/>
        </p:nvSpPr>
        <p:spPr>
          <a:xfrm>
            <a:off x="4139673" y="2687110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h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A5D330-D881-3F4A-8677-EA454D12EA6F}"/>
              </a:ext>
            </a:extLst>
          </p:cNvPr>
          <p:cNvCxnSpPr>
            <a:stCxn id="21" idx="0"/>
            <a:endCxn id="20" idx="4"/>
          </p:cNvCxnSpPr>
          <p:nvPr/>
        </p:nvCxnSpPr>
        <p:spPr>
          <a:xfrm flipV="1">
            <a:off x="3551508" y="2543094"/>
            <a:ext cx="516157" cy="460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8C28B3-F431-8948-A886-98A54329321A}"/>
              </a:ext>
            </a:extLst>
          </p:cNvPr>
          <p:cNvCxnSpPr>
            <a:stCxn id="20" idx="4"/>
            <a:endCxn id="22" idx="0"/>
          </p:cNvCxnSpPr>
          <p:nvPr/>
        </p:nvCxnSpPr>
        <p:spPr>
          <a:xfrm>
            <a:off x="4067665" y="2543094"/>
            <a:ext cx="288032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19F2706-C16C-4540-981B-3D4ECC275C9B}"/>
              </a:ext>
            </a:extLst>
          </p:cNvPr>
          <p:cNvSpPr/>
          <p:nvPr/>
        </p:nvSpPr>
        <p:spPr>
          <a:xfrm>
            <a:off x="3704460" y="2665244"/>
            <a:ext cx="294362" cy="1945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C123C-FA79-AC42-BB07-7CE5FC02E2DE}"/>
              </a:ext>
            </a:extLst>
          </p:cNvPr>
          <p:cNvSpPr txBox="1"/>
          <p:nvPr/>
        </p:nvSpPr>
        <p:spPr>
          <a:xfrm>
            <a:off x="3335484" y="3557996"/>
            <a:ext cx="1280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strewn hash =&gt; hash</a:t>
            </a:r>
            <a:br>
              <a:rPr lang="en-US" sz="800" dirty="0"/>
            </a:br>
            <a:r>
              <a:rPr lang="en-US" sz="800" dirty="0"/>
              <a:t>redistributed one path</a:t>
            </a:r>
            <a:br>
              <a:rPr lang="en-US" sz="800" dirty="0"/>
            </a:br>
            <a:br>
              <a:rPr lang="en-US" sz="800" dirty="0"/>
            </a:br>
            <a:r>
              <a:rPr lang="en-US" sz="800" dirty="0"/>
              <a:t>t1 join t2 on t1.a = t2.a</a:t>
            </a:r>
            <a:br>
              <a:rPr lang="en-US" sz="800" dirty="0"/>
            </a:br>
            <a:r>
              <a:rPr lang="en-US" sz="800" dirty="0"/>
              <a:t>-- t1 randomly </a:t>
            </a:r>
            <a:r>
              <a:rPr lang="en-US" sz="800" dirty="0" err="1"/>
              <a:t>dist</a:t>
            </a:r>
            <a:endParaRPr lang="en-US" sz="800" dirty="0"/>
          </a:p>
          <a:p>
            <a:r>
              <a:rPr lang="en-US" sz="800" dirty="0"/>
              <a:t>-- t2 hash </a:t>
            </a:r>
            <a:r>
              <a:rPr lang="en-US" sz="800" dirty="0" err="1"/>
              <a:t>dist</a:t>
            </a:r>
            <a:r>
              <a:rPr lang="en-US" sz="800" dirty="0"/>
              <a:t> on 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C7AE2F8-10F1-494D-803E-F56A6A90F95A}"/>
              </a:ext>
            </a:extLst>
          </p:cNvPr>
          <p:cNvSpPr/>
          <p:nvPr/>
        </p:nvSpPr>
        <p:spPr>
          <a:xfrm>
            <a:off x="5449067" y="2111046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867B05-EE5F-D043-8C3D-C38D25832D59}"/>
              </a:ext>
            </a:extLst>
          </p:cNvPr>
          <p:cNvSpPr/>
          <p:nvPr/>
        </p:nvSpPr>
        <p:spPr>
          <a:xfrm>
            <a:off x="4932910" y="3003798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F680962-928C-0D41-91F3-C10166419E6E}"/>
              </a:ext>
            </a:extLst>
          </p:cNvPr>
          <p:cNvSpPr/>
          <p:nvPr/>
        </p:nvSpPr>
        <p:spPr>
          <a:xfrm>
            <a:off x="5953123" y="3003798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7C19B0-7179-6E4C-9BED-BE37CBA15B9C}"/>
              </a:ext>
            </a:extLst>
          </p:cNvPr>
          <p:cNvCxnSpPr>
            <a:stCxn id="28" idx="0"/>
            <a:endCxn id="27" idx="4"/>
          </p:cNvCxnSpPr>
          <p:nvPr/>
        </p:nvCxnSpPr>
        <p:spPr>
          <a:xfrm flipV="1">
            <a:off x="5148934" y="2543094"/>
            <a:ext cx="516157" cy="460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A22D89-D3BF-3645-8035-9F7F8BE3E3E5}"/>
              </a:ext>
            </a:extLst>
          </p:cNvPr>
          <p:cNvCxnSpPr>
            <a:stCxn id="27" idx="4"/>
            <a:endCxn id="29" idx="0"/>
          </p:cNvCxnSpPr>
          <p:nvPr/>
        </p:nvCxnSpPr>
        <p:spPr>
          <a:xfrm>
            <a:off x="5665091" y="2543094"/>
            <a:ext cx="504056" cy="460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6B75822-213C-7B4F-BC5D-CDF38D9ABF1A}"/>
              </a:ext>
            </a:extLst>
          </p:cNvPr>
          <p:cNvSpPr/>
          <p:nvPr/>
        </p:nvSpPr>
        <p:spPr>
          <a:xfrm>
            <a:off x="5301886" y="2665244"/>
            <a:ext cx="294362" cy="1945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29CEC6-C93C-EF49-BBF9-4C8B486FD9CD}"/>
              </a:ext>
            </a:extLst>
          </p:cNvPr>
          <p:cNvSpPr txBox="1"/>
          <p:nvPr/>
        </p:nvSpPr>
        <p:spPr>
          <a:xfrm>
            <a:off x="4932910" y="3557996"/>
            <a:ext cx="1280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strewn strewn =&gt; hash</a:t>
            </a:r>
            <a:br>
              <a:rPr lang="en-US" sz="800" dirty="0"/>
            </a:br>
            <a:r>
              <a:rPr lang="en-US" sz="800" dirty="0"/>
              <a:t>redistributed both path</a:t>
            </a:r>
            <a:br>
              <a:rPr lang="en-US" sz="800" dirty="0"/>
            </a:br>
            <a:br>
              <a:rPr lang="en-US" sz="800" dirty="0"/>
            </a:br>
            <a:r>
              <a:rPr lang="en-US" sz="800" dirty="0"/>
              <a:t>t1 join t2 on t1.a = t2.a</a:t>
            </a:r>
            <a:br>
              <a:rPr lang="en-US" sz="800" dirty="0"/>
            </a:br>
            <a:r>
              <a:rPr lang="en-US" sz="800" dirty="0"/>
              <a:t>-- t1 randomly </a:t>
            </a:r>
            <a:r>
              <a:rPr lang="en-US" sz="800" dirty="0" err="1"/>
              <a:t>dist</a:t>
            </a:r>
            <a:endParaRPr lang="en-US" sz="800" dirty="0"/>
          </a:p>
          <a:p>
            <a:r>
              <a:rPr lang="en-US" sz="800" dirty="0"/>
              <a:t>-- t2 randomly </a:t>
            </a:r>
            <a:r>
              <a:rPr lang="en-US" sz="800" dirty="0" err="1"/>
              <a:t>dist</a:t>
            </a:r>
            <a:endParaRPr lang="en-US" sz="8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28FBB1-B038-714C-8B24-BEF2B87B1E4D}"/>
              </a:ext>
            </a:extLst>
          </p:cNvPr>
          <p:cNvSpPr/>
          <p:nvPr/>
        </p:nvSpPr>
        <p:spPr>
          <a:xfrm>
            <a:off x="5769938" y="2661849"/>
            <a:ext cx="294362" cy="1945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496269E-7F43-E04F-9E02-05C74EF3D67B}"/>
              </a:ext>
            </a:extLst>
          </p:cNvPr>
          <p:cNvSpPr/>
          <p:nvPr/>
        </p:nvSpPr>
        <p:spPr>
          <a:xfrm>
            <a:off x="7309710" y="2111046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h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7917EB3-B40B-4244-9D36-7980410121FE}"/>
              </a:ext>
            </a:extLst>
          </p:cNvPr>
          <p:cNvSpPr/>
          <p:nvPr/>
        </p:nvSpPr>
        <p:spPr>
          <a:xfrm>
            <a:off x="6793553" y="3003798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h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EA424FB-F999-0241-9418-5EDE3DB78BA4}"/>
              </a:ext>
            </a:extLst>
          </p:cNvPr>
          <p:cNvSpPr/>
          <p:nvPr/>
        </p:nvSpPr>
        <p:spPr>
          <a:xfrm>
            <a:off x="7813766" y="3003798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h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BEE44DD-2024-6D49-8FAD-C4AB2A5C0950}"/>
              </a:ext>
            </a:extLst>
          </p:cNvPr>
          <p:cNvCxnSpPr>
            <a:stCxn id="37" idx="0"/>
            <a:endCxn id="36" idx="4"/>
          </p:cNvCxnSpPr>
          <p:nvPr/>
        </p:nvCxnSpPr>
        <p:spPr>
          <a:xfrm flipV="1">
            <a:off x="7009577" y="2543094"/>
            <a:ext cx="516157" cy="460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94274D4-B6BA-C247-98C8-ECF95DF7825D}"/>
              </a:ext>
            </a:extLst>
          </p:cNvPr>
          <p:cNvCxnSpPr>
            <a:stCxn id="36" idx="4"/>
            <a:endCxn id="38" idx="0"/>
          </p:cNvCxnSpPr>
          <p:nvPr/>
        </p:nvCxnSpPr>
        <p:spPr>
          <a:xfrm>
            <a:off x="7525734" y="2543094"/>
            <a:ext cx="504056" cy="460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13AAE681-B6AC-2845-9EA3-1ECB89054F96}"/>
              </a:ext>
            </a:extLst>
          </p:cNvPr>
          <p:cNvSpPr/>
          <p:nvPr/>
        </p:nvSpPr>
        <p:spPr>
          <a:xfrm>
            <a:off x="7630581" y="2687110"/>
            <a:ext cx="294362" cy="1945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235623-A2F2-3249-9B1B-E81FB612BBC2}"/>
              </a:ext>
            </a:extLst>
          </p:cNvPr>
          <p:cNvSpPr txBox="1"/>
          <p:nvPr/>
        </p:nvSpPr>
        <p:spPr>
          <a:xfrm>
            <a:off x="6793552" y="3557996"/>
            <a:ext cx="1738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hash hash =&gt; hash</a:t>
            </a:r>
            <a:br>
              <a:rPr lang="en-US" sz="800" dirty="0"/>
            </a:br>
            <a:r>
              <a:rPr lang="en-US" sz="800" dirty="0"/>
              <a:t>redistributed one path</a:t>
            </a:r>
            <a:br>
              <a:rPr lang="en-US" sz="800" dirty="0"/>
            </a:br>
            <a:br>
              <a:rPr lang="en-US" sz="800" dirty="0"/>
            </a:br>
            <a:r>
              <a:rPr lang="en-US" sz="800" dirty="0"/>
              <a:t>t1 join t2 on t1.a = t2.a and t1.b = 1</a:t>
            </a:r>
            <a:br>
              <a:rPr lang="en-US" sz="800" dirty="0"/>
            </a:br>
            <a:r>
              <a:rPr lang="en-US" sz="800" dirty="0"/>
              <a:t>-- t1 hash </a:t>
            </a:r>
            <a:r>
              <a:rPr lang="en-US" sz="800" dirty="0" err="1"/>
              <a:t>dist</a:t>
            </a:r>
            <a:r>
              <a:rPr lang="en-US" sz="800" dirty="0"/>
              <a:t> on (a, b)</a:t>
            </a:r>
          </a:p>
          <a:p>
            <a:r>
              <a:rPr lang="en-US" sz="800" dirty="0"/>
              <a:t>-- t2 hash </a:t>
            </a:r>
            <a:r>
              <a:rPr lang="en-US" sz="800" dirty="0" err="1"/>
              <a:t>dist</a:t>
            </a:r>
            <a:r>
              <a:rPr lang="en-US" sz="800" dirty="0"/>
              <a:t> on (a, b)</a:t>
            </a:r>
          </a:p>
        </p:txBody>
      </p:sp>
    </p:spTree>
    <p:extLst>
      <p:ext uri="{BB962C8B-B14F-4D97-AF65-F5344CB8AC3E}">
        <p14:creationId xmlns:p14="http://schemas.microsoft.com/office/powerpoint/2010/main" val="289438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3D80D6-0553-0A4A-8D3F-5FEBF45751F8}"/>
              </a:ext>
            </a:extLst>
          </p:cNvPr>
          <p:cNvSpPr txBox="1"/>
          <p:nvPr/>
        </p:nvSpPr>
        <p:spPr>
          <a:xfrm>
            <a:off x="1619672" y="1563638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iti TC Medium" pitchFamily="2" charset="-128"/>
                <a:ea typeface="Heiti TC Medium" pitchFamily="2" charset="-128"/>
              </a:rPr>
              <a:t>Greenplum</a:t>
            </a:r>
            <a:r>
              <a:rPr lang="zh-CN" altLang="en-US" sz="2400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lang="en-US" altLang="zh-CN" sz="2400" dirty="0">
                <a:latin typeface="Heiti TC Medium" pitchFamily="2" charset="-128"/>
                <a:ea typeface="Heiti TC Medium" pitchFamily="2" charset="-128"/>
              </a:rPr>
              <a:t>Database </a:t>
            </a:r>
            <a:r>
              <a:rPr lang="ja-JP" altLang="en-US" sz="2400">
                <a:latin typeface="Heiti TC Medium" pitchFamily="2" charset="-128"/>
                <a:ea typeface="Heiti TC Medium" pitchFamily="2" charset="-128"/>
              </a:rPr>
              <a:t>的分布式查询优化</a:t>
            </a:r>
            <a:endParaRPr lang="en-US" sz="24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7260D-45FB-334C-9438-72009FC50A53}"/>
              </a:ext>
            </a:extLst>
          </p:cNvPr>
          <p:cNvSpPr txBox="1"/>
          <p:nvPr/>
        </p:nvSpPr>
        <p:spPr>
          <a:xfrm>
            <a:off x="3491880" y="2194868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吕正华</a:t>
            </a:r>
            <a:endParaRPr lang="en-US" altLang="ja-JP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algn="ctr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Pivotal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</a:rPr>
              <a:t>Inc.</a:t>
            </a:r>
            <a:endParaRPr lang="en-US" altLang="ja-JP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8894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467544" y="627534"/>
            <a:ext cx="1891865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外连接和</a:t>
            </a:r>
            <a:r>
              <a:rPr lang="en-US" altLang="ja-JP" dirty="0">
                <a:latin typeface="Heiti TC Medium" pitchFamily="2" charset="-128"/>
                <a:ea typeface="Heiti TC Medium" pitchFamily="2" charset="-128"/>
              </a:rPr>
              <a:t>motion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1E880-2F4A-0B43-8C7F-0FC3B0881AF9}"/>
              </a:ext>
            </a:extLst>
          </p:cNvPr>
          <p:cNvSpPr txBox="1"/>
          <p:nvPr/>
        </p:nvSpPr>
        <p:spPr>
          <a:xfrm>
            <a:off x="323528" y="1072424"/>
            <a:ext cx="6984776" cy="116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以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left</a:t>
            </a:r>
            <a:r>
              <a:rPr lang="zh-CN" alt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-US" altLang="zh-CN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join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为例说明问题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,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右值会补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null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左表不能呈现广播态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  <a:sym typeface="Wingdings" pitchFamily="2" charset="2"/>
              </a:rPr>
              <a:t>(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  <a:sym typeface="Wingdings" pitchFamily="2" charset="2"/>
              </a:rPr>
              <a:t>加广播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  <a:sym typeface="Wingdings" pitchFamily="2" charset="2"/>
              </a:rPr>
              <a:t>motion,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  <a:sym typeface="Wingdings" pitchFamily="2" charset="2"/>
              </a:rPr>
              <a:t>复制表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  <a:sym typeface="Wingdings" pitchFamily="2" charset="2"/>
              </a:rPr>
              <a:t>, general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  <a:sym typeface="Wingdings" pitchFamily="2" charset="2"/>
              </a:rPr>
              <a:t>等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  <a:sym typeface="Wingdings" pitchFamily="2" charset="2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  <a:sym typeface="Wingdings" pitchFamily="2" charset="2"/>
              </a:rPr>
              <a:t>但是左表可以重分布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  <a:sym typeface="Wingdings" pitchFamily="2" charset="2"/>
              </a:rPr>
              <a:t>(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  <a:sym typeface="Wingdings" pitchFamily="2" charset="2"/>
              </a:rPr>
              <a:t>重分布不产生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  <a:sym typeface="Wingdings" pitchFamily="2" charset="2"/>
              </a:rPr>
              <a:t>duplicate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  <a:sym typeface="Wingdings" pitchFamily="2" charset="2"/>
              </a:rPr>
              <a:t>值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  <a:sym typeface="Wingdings" pitchFamily="2" charset="2"/>
              </a:rPr>
              <a:t>)</a:t>
            </a:r>
            <a:endParaRPr lang="en-US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9AA75F-7F15-964A-9532-EC114E4EA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40244"/>
            <a:ext cx="6012160" cy="20415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88FF5D-7E42-5D40-9AB6-AC84FA2F3E69}"/>
              </a:ext>
            </a:extLst>
          </p:cNvPr>
          <p:cNvSpPr/>
          <p:nvPr/>
        </p:nvSpPr>
        <p:spPr>
          <a:xfrm>
            <a:off x="6444208" y="1131590"/>
            <a:ext cx="360040" cy="360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3836EA-8A65-184A-B610-6AC93C78DC8A}"/>
              </a:ext>
            </a:extLst>
          </p:cNvPr>
          <p:cNvSpPr/>
          <p:nvPr/>
        </p:nvSpPr>
        <p:spPr>
          <a:xfrm>
            <a:off x="7020272" y="1131590"/>
            <a:ext cx="360040" cy="360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C5F97-E13D-934A-999A-D2E88F7B95AF}"/>
              </a:ext>
            </a:extLst>
          </p:cNvPr>
          <p:cNvSpPr/>
          <p:nvPr/>
        </p:nvSpPr>
        <p:spPr>
          <a:xfrm>
            <a:off x="7596336" y="1131590"/>
            <a:ext cx="360040" cy="360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801111-BC0A-544D-AEE0-DF3F3395D0D6}"/>
              </a:ext>
            </a:extLst>
          </p:cNvPr>
          <p:cNvSpPr/>
          <p:nvPr/>
        </p:nvSpPr>
        <p:spPr>
          <a:xfrm>
            <a:off x="6444208" y="1553260"/>
            <a:ext cx="360040" cy="360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866B0-4494-634D-A1BC-69316AF07061}"/>
              </a:ext>
            </a:extLst>
          </p:cNvPr>
          <p:cNvSpPr/>
          <p:nvPr/>
        </p:nvSpPr>
        <p:spPr>
          <a:xfrm>
            <a:off x="7020272" y="1553260"/>
            <a:ext cx="360040" cy="360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EFE398-1132-9846-A355-5FB691F8210A}"/>
              </a:ext>
            </a:extLst>
          </p:cNvPr>
          <p:cNvSpPr/>
          <p:nvPr/>
        </p:nvSpPr>
        <p:spPr>
          <a:xfrm>
            <a:off x="7596336" y="1553260"/>
            <a:ext cx="360040" cy="360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90A45F-81F5-B64B-A464-E02DDE53D04A}"/>
              </a:ext>
            </a:extLst>
          </p:cNvPr>
          <p:cNvSpPr txBox="1"/>
          <p:nvPr/>
        </p:nvSpPr>
        <p:spPr>
          <a:xfrm>
            <a:off x="6408204" y="1913300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seg0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BBB141-3D98-3F40-AA5B-3DAC9A3F1AA5}"/>
              </a:ext>
            </a:extLst>
          </p:cNvPr>
          <p:cNvSpPr txBox="1"/>
          <p:nvPr/>
        </p:nvSpPr>
        <p:spPr>
          <a:xfrm>
            <a:off x="6984268" y="1913300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seg1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60C338-4F49-EA41-AE6B-0E5E8BD7E04C}"/>
              </a:ext>
            </a:extLst>
          </p:cNvPr>
          <p:cNvSpPr txBox="1"/>
          <p:nvPr/>
        </p:nvSpPr>
        <p:spPr>
          <a:xfrm>
            <a:off x="7560332" y="1913300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seg2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03F247-977A-A240-A77E-666742CE251B}"/>
              </a:ext>
            </a:extLst>
          </p:cNvPr>
          <p:cNvSpPr txBox="1"/>
          <p:nvPr/>
        </p:nvSpPr>
        <p:spPr>
          <a:xfrm>
            <a:off x="6264188" y="703406"/>
            <a:ext cx="1872208" cy="37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{1} left join {2,3,4}</a:t>
            </a:r>
          </a:p>
        </p:txBody>
      </p:sp>
    </p:spTree>
    <p:extLst>
      <p:ext uri="{BB962C8B-B14F-4D97-AF65-F5344CB8AC3E}">
        <p14:creationId xmlns:p14="http://schemas.microsoft.com/office/powerpoint/2010/main" val="3454960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467544" y="627534"/>
            <a:ext cx="2452916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>
                <a:latin typeface="Heiti TC Medium" pitchFamily="2" charset="-128"/>
                <a:ea typeface="Heiti TC Medium" pitchFamily="2" charset="-128"/>
              </a:rPr>
              <a:t>Result </a:t>
            </a:r>
            <a:r>
              <a:rPr lang="en-US" altLang="ja-JP" dirty="0" err="1">
                <a:latin typeface="Heiti TC Medium" pitchFamily="2" charset="-128"/>
                <a:ea typeface="Heiti TC Medium" pitchFamily="2" charset="-128"/>
              </a:rPr>
              <a:t>plannode</a:t>
            </a: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技巧</a:t>
            </a:r>
            <a:endParaRPr lang="en-US" altLang="ja-JP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1E880-2F4A-0B43-8C7F-0FC3B0881AF9}"/>
              </a:ext>
            </a:extLst>
          </p:cNvPr>
          <p:cNvSpPr txBox="1"/>
          <p:nvPr/>
        </p:nvSpPr>
        <p:spPr>
          <a:xfrm>
            <a:off x="323528" y="1072424"/>
            <a:ext cx="6984776" cy="190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未必只有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motion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才能改变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locus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Greenplum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优化了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Result </a:t>
            </a:r>
            <a:r>
              <a:rPr lang="en-US" altLang="ja-JP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plannode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针对类广播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locus(general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等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)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如果需要重分布</a:t>
            </a:r>
            <a:b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</a:b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可以避免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gather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到</a:t>
            </a:r>
            <a:r>
              <a:rPr lang="en-US" altLang="ja-JP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singleQE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再重分布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A9CDB3-1DD2-E847-A834-29184AE99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27534"/>
            <a:ext cx="2391048" cy="175289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9A3003-6681-3B49-A377-A194698DE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621884"/>
            <a:ext cx="4716016" cy="160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74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467544" y="627534"/>
            <a:ext cx="2347117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>
                <a:latin typeface="Heiti TC Medium" pitchFamily="2" charset="-128"/>
                <a:ea typeface="Heiti TC Medium" pitchFamily="2" charset="-128"/>
              </a:rPr>
              <a:t>Append path locus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1E880-2F4A-0B43-8C7F-0FC3B0881AF9}"/>
              </a:ext>
            </a:extLst>
          </p:cNvPr>
          <p:cNvSpPr txBox="1"/>
          <p:nvPr/>
        </p:nvSpPr>
        <p:spPr>
          <a:xfrm>
            <a:off x="323528" y="1072424"/>
            <a:ext cx="6984776" cy="338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先将所有分片的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locus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视为随机分片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(strewn locus)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第一遍扫描推理表得出最终的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locus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类型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如果是分片类型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,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第二遍扫描判断是否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co-locate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最终给每个</a:t>
            </a:r>
            <a:r>
              <a:rPr lang="en-US" altLang="ja-JP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subpath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增添适合的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motion</a:t>
            </a:r>
            <a:r>
              <a:rPr lang="zh-CN" alt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-US" altLang="zh-CN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path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推理规则</a:t>
            </a:r>
            <a:r>
              <a:rPr lang="zh-CN" alt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（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按顺序</a:t>
            </a:r>
            <a:r>
              <a:rPr lang="zh-CN" alt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）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有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entry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则全部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entry;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有</a:t>
            </a:r>
            <a:r>
              <a:rPr lang="en-US" altLang="ja-JP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singleQE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则全部</a:t>
            </a:r>
            <a:r>
              <a:rPr lang="en-US" altLang="ja-JP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singleQE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Strewn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和广播类则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gather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成</a:t>
            </a:r>
            <a:r>
              <a:rPr lang="en-US" altLang="ja-JP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singleQE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(</a:t>
            </a:r>
            <a:r>
              <a:rPr lang="ja-JP" altLang="en-US" sz="1600" b="1" i="1" u="sng">
                <a:latin typeface="Songti TC" panose="02010600040101010101" pitchFamily="2" charset="-120"/>
                <a:ea typeface="Songti TC" panose="02010600040101010101" pitchFamily="2" charset="-120"/>
              </a:rPr>
              <a:t>这点有优化空间</a:t>
            </a:r>
            <a:r>
              <a:rPr lang="en-US" altLang="ja-JP" sz="1600" b="1" i="1" u="sng" dirty="0">
                <a:latin typeface="Songti TC" panose="02010600040101010101" pitchFamily="2" charset="-120"/>
                <a:ea typeface="Songti TC" panose="02010600040101010101" pitchFamily="2" charset="-120"/>
              </a:rPr>
              <a:t>: </a:t>
            </a:r>
            <a:r>
              <a:rPr lang="ja-JP" altLang="en-US" sz="1600" b="1" i="1" u="sng">
                <a:latin typeface="Songti TC" panose="02010600040101010101" pitchFamily="2" charset="-120"/>
                <a:ea typeface="Songti TC" panose="02010600040101010101" pitchFamily="2" charset="-120"/>
              </a:rPr>
              <a:t>利用</a:t>
            </a:r>
            <a:r>
              <a:rPr lang="en-US" altLang="ja-JP" sz="1600" b="1" i="1" u="sng" dirty="0">
                <a:latin typeface="Songti TC" panose="02010600040101010101" pitchFamily="2" charset="-120"/>
                <a:ea typeface="Songti TC" panose="02010600040101010101" pitchFamily="2" charset="-120"/>
              </a:rPr>
              <a:t>result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General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不改变其它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locus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类型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相同的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locus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不产生新的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locus</a:t>
            </a:r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1621AF81-0027-4C45-A476-196D8C58A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609" y="915566"/>
            <a:ext cx="3623260" cy="156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66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467544" y="627534"/>
            <a:ext cx="3538148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>
                <a:latin typeface="Heiti TC Medium" pitchFamily="2" charset="-128"/>
                <a:ea typeface="Heiti TC Medium" pitchFamily="2" charset="-128"/>
              </a:rPr>
              <a:t>Recursive CTE</a:t>
            </a: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的</a:t>
            </a:r>
            <a:r>
              <a:rPr lang="en-US" altLang="ja-JP" dirty="0">
                <a:latin typeface="Heiti TC Medium" pitchFamily="2" charset="-128"/>
                <a:ea typeface="Heiti TC Medium" pitchFamily="2" charset="-128"/>
              </a:rPr>
              <a:t>locus</a:t>
            </a: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和</a:t>
            </a:r>
            <a:r>
              <a:rPr lang="en-US" altLang="ja-JP" dirty="0">
                <a:latin typeface="Heiti TC Medium" pitchFamily="2" charset="-128"/>
                <a:ea typeface="Heiti TC Medium" pitchFamily="2" charset="-128"/>
              </a:rPr>
              <a:t>motion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1E880-2F4A-0B43-8C7F-0FC3B0881AF9}"/>
              </a:ext>
            </a:extLst>
          </p:cNvPr>
          <p:cNvSpPr txBox="1"/>
          <p:nvPr/>
        </p:nvSpPr>
        <p:spPr>
          <a:xfrm>
            <a:off x="179512" y="1065405"/>
            <a:ext cx="6984776" cy="338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Recursive CTE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是包含两个子节点的</a:t>
            </a:r>
            <a:r>
              <a:rPr lang="en-US" altLang="ja-JP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plannode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非递归部分用来初始化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worktable</a:t>
            </a:r>
            <a:endParaRPr lang="en-US" altLang="zh-CN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递归部分的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worktable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有可能和别的表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join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Worktable scan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执行器依赖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Recursive Union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执行器的状态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,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因此这两个执行器节点不能跨进程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(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不能被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motion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切割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Worktable scan path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的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locus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设置的与非递归部分的一致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Worktable scan path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和其他表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join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的时候不许在</a:t>
            </a: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Worktable scan path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上加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motion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非递归部分是复制表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locus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的话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,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必须转变成</a:t>
            </a:r>
            <a:r>
              <a:rPr lang="en-US" altLang="ja-JP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singleQE</a:t>
            </a:r>
            <a:endParaRPr lang="en-US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20CEF3-67C2-8D43-9B18-C1EE6F575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13" y="627534"/>
            <a:ext cx="6766821" cy="321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8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467544" y="627534"/>
            <a:ext cx="3086101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多阶段</a:t>
            </a:r>
            <a:r>
              <a:rPr lang="en-US" altLang="ja-JP" dirty="0">
                <a:latin typeface="Heiti TC Medium" pitchFamily="2" charset="-128"/>
                <a:ea typeface="Heiti TC Medium" pitchFamily="2" charset="-128"/>
              </a:rPr>
              <a:t>hash </a:t>
            </a:r>
            <a:r>
              <a:rPr lang="en-US" altLang="ja-JP" dirty="0" err="1">
                <a:latin typeface="Heiti TC Medium" pitchFamily="2" charset="-128"/>
                <a:ea typeface="Heiti TC Medium" pitchFamily="2" charset="-128"/>
              </a:rPr>
              <a:t>agg</a:t>
            </a: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的代价模型</a:t>
            </a:r>
            <a:endParaRPr lang="en-US" altLang="ja-JP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1E880-2F4A-0B43-8C7F-0FC3B0881AF9}"/>
              </a:ext>
            </a:extLst>
          </p:cNvPr>
          <p:cNvSpPr txBox="1"/>
          <p:nvPr/>
        </p:nvSpPr>
        <p:spPr>
          <a:xfrm>
            <a:off x="323528" y="1131590"/>
            <a:ext cx="6984776" cy="301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Greenplum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的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hash </a:t>
            </a:r>
            <a:r>
              <a:rPr lang="en-US" altLang="ja-JP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agg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执行器支持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spill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和</a:t>
            </a:r>
            <a:r>
              <a:rPr lang="en-US" altLang="ja-JP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streamming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模式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Streamming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: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两阶段</a:t>
            </a:r>
            <a:r>
              <a:rPr lang="en-US" altLang="ja-JP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agg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的查询计划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,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一阶段的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hash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表满了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,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将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hash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表的内容推送到下一阶</a:t>
            </a:r>
            <a:r>
              <a:rPr lang="en-US" altLang="ja-JP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agg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,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然后清空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Group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数目少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,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两阶段查询计划可以避免倾斜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Group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数目多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,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两阶段查询计划的第一个阶段存在无用功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精准的代价模型至关重要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Distinct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数的分布式模型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一阶段</a:t>
            </a: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Hash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表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spill</a:t>
            </a:r>
            <a:r>
              <a:rPr lang="zh-CN" alt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（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或者</a:t>
            </a:r>
            <a:r>
              <a:rPr lang="en-US" altLang="ja-JP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streamming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)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的数量</a:t>
            </a:r>
            <a:endParaRPr lang="en-US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45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467544" y="627534"/>
            <a:ext cx="2874505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分布式环境下的</a:t>
            </a:r>
            <a:r>
              <a:rPr lang="en-US" altLang="ja-JP" dirty="0">
                <a:latin typeface="Heiti TC Medium" pitchFamily="2" charset="-128"/>
                <a:ea typeface="Heiti TC Medium" pitchFamily="2" charset="-128"/>
              </a:rPr>
              <a:t>distinct</a:t>
            </a: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值</a:t>
            </a:r>
            <a:endParaRPr lang="en-US" altLang="ja-JP" dirty="0">
              <a:latin typeface="Heiti TC Medium" pitchFamily="2" charset="-128"/>
              <a:ea typeface="Heiti TC Medium" pitchFamily="2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81E880-2F4A-0B43-8C7F-0FC3B0881AF9}"/>
                  </a:ext>
                </a:extLst>
              </p:cNvPr>
              <p:cNvSpPr txBox="1"/>
              <p:nvPr/>
            </p:nvSpPr>
            <p:spPr>
              <a:xfrm>
                <a:off x="323528" y="987574"/>
                <a:ext cx="6984776" cy="3680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select … from t group by c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当表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t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按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c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哈希分布时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, 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每个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segment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上的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group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数目是全局的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group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数目除以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segment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数</a:t>
                </a:r>
                <a:endParaRPr lang="en-US" altLang="ja-JP" sz="1600" dirty="0">
                  <a:latin typeface="Songti TC" panose="02010600040101010101" pitchFamily="2" charset="-120"/>
                  <a:ea typeface="Songti TC" panose="02010600040101010101" pitchFamily="2" charset="-12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当表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t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的分布和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c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不是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co-locate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的时候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,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粗略的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, c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这列就是随机分布的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, 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每个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segment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上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group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数就是全局的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group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数</a:t>
                </a:r>
                <a:endParaRPr lang="en-US" altLang="ja-JP" sz="1600" dirty="0">
                  <a:latin typeface="Songti TC" panose="02010600040101010101" pitchFamily="2" charset="-120"/>
                  <a:ea typeface="Songti TC" panose="02010600040101010101" pitchFamily="2" charset="-12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精准模型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(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指示器随机变量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), 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每个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group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的元组数目是</a:t>
                </a:r>
                <a:r>
                  <a:rPr lang="en-US" altLang="ja-JP" sz="1600" dirty="0" err="1">
                    <a:latin typeface="Songti TC" panose="02010600040101010101" pitchFamily="2" charset="-120"/>
                    <a:ea typeface="Songti TC" panose="02010600040101010101" pitchFamily="2" charset="-120"/>
                  </a:rPr>
                  <a:t>gs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, 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全局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group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数是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g, 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总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segment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数是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N, 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则每个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segment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的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group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数是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600" i="1" smtClean="0">
                            <a:latin typeface="Cambria Math" panose="02040503050406030204" pitchFamily="18" charset="0"/>
                            <a:ea typeface="Songti TC" panose="02010600040101010101" pitchFamily="2" charset="-12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Songti TC" panose="02010600040101010101" pitchFamily="2" charset="-12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Songti TC" panose="02010600040101010101" pitchFamily="2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Songti TC" panose="02010600040101010101" pitchFamily="2" charset="-12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Songti TC" panose="02010600040101010101" pitchFamily="2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Songti TC" panose="02010600040101010101" pitchFamily="2" charset="-120"/>
                                      </a:rPr>
                                      <m:t>N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Songti TC" panose="02010600040101010101" pitchFamily="2" charset="-12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Songti TC" panose="02010600040101010101" pitchFamily="2" charset="-120"/>
                                      </a:rPr>
                                      <m:t>N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Songti TC" panose="02010600040101010101" pitchFamily="2" charset="-120"/>
                              </a:rPr>
                              <m:t>gs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g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81E880-2F4A-0B43-8C7F-0FC3B0881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987574"/>
                <a:ext cx="6984776" cy="36802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476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467544" y="627534"/>
            <a:ext cx="4195379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一阶段</a:t>
            </a:r>
            <a:r>
              <a:rPr lang="en-US" altLang="ja-JP" dirty="0">
                <a:latin typeface="Heiti TC Medium" pitchFamily="2" charset="-128"/>
                <a:ea typeface="Heiti TC Medium" pitchFamily="2" charset="-128"/>
              </a:rPr>
              <a:t>hash</a:t>
            </a: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表</a:t>
            </a:r>
            <a:r>
              <a:rPr lang="en-US" altLang="ja-JP" dirty="0">
                <a:latin typeface="Heiti TC Medium" pitchFamily="2" charset="-128"/>
                <a:ea typeface="Heiti TC Medium" pitchFamily="2" charset="-128"/>
              </a:rPr>
              <a:t>spill(streaming)</a:t>
            </a: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数量估计</a:t>
            </a:r>
            <a:endParaRPr lang="en-US" altLang="ja-JP" dirty="0">
              <a:latin typeface="Heiti TC Medium" pitchFamily="2" charset="-128"/>
              <a:ea typeface="Heiti TC Medium" pitchFamily="2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81E880-2F4A-0B43-8C7F-0FC3B0881AF9}"/>
                  </a:ext>
                </a:extLst>
              </p:cNvPr>
              <p:cNvSpPr txBox="1"/>
              <p:nvPr/>
            </p:nvSpPr>
            <p:spPr>
              <a:xfrm>
                <a:off x="323528" y="1203598"/>
                <a:ext cx="6984776" cy="2625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问题模型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: g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个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group, 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每个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group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里有</a:t>
                </a:r>
                <a:r>
                  <a:rPr lang="en-US" altLang="ja-JP" sz="1600" dirty="0" err="1">
                    <a:latin typeface="Songti TC" panose="02010600040101010101" pitchFamily="2" charset="-120"/>
                    <a:ea typeface="Songti TC" panose="02010600040101010101" pitchFamily="2" charset="-120"/>
                  </a:rPr>
                  <a:t>gs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个数据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, 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哈希表的容量是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k, 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数据流均匀的写入哈希表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, 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一旦填满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, 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哈希表就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spill, 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然后清空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. 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这个过程哈希表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spill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的数据量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Greenplum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用有放回的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coupon collector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近似分析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,  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效果非常好</a:t>
                </a:r>
                <a:endParaRPr lang="en-US" altLang="ja-JP" sz="1600" dirty="0">
                  <a:latin typeface="Songti TC" panose="02010600040101010101" pitchFamily="2" charset="-120"/>
                  <a:ea typeface="Songti TC" panose="02010600040101010101" pitchFamily="2" charset="-12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Songti TC" panose="02010600040101010101" pitchFamily="2" charset="-12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ongti TC" panose="02010600040101010101" pitchFamily="2" charset="-12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ongti TC" panose="02010600040101010101" pitchFamily="2" charset="-12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Songti TC" panose="02010600040101010101" pitchFamily="2" charset="-120"/>
                          </a:rPr>
                          <m:t>𝑔𝑠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Songti TC" panose="02010600040101010101" pitchFamily="2" charset="-120"/>
                          </a:rPr>
                          <m:t>ln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Songti TC" panose="02010600040101010101" pitchFamily="2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Songti TC" panose="02010600040101010101" pitchFamily="2" charset="-12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Songti TC" panose="02010600040101010101" pitchFamily="2" charset="-12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Songti TC" panose="02010600040101010101" pitchFamily="2" charset="-120"/>
                                  </a:rPr>
                                  <m:t>𝑔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Songti TC" panose="02010600040101010101" pitchFamily="2" charset="-12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Songti TC" panose="02010600040101010101" pitchFamily="2" charset="-12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en-US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 , 蒙特卡洛仿真误差在</a:t>
                </a:r>
                <a:r>
                  <a:rPr lang="en-US" altLang="zh-CN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1%</a:t>
                </a:r>
                <a:r>
                  <a:rPr lang="zh-CN" altLang="en-US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以内</a:t>
                </a:r>
                <a:r>
                  <a:rPr lang="en-US" altLang="zh-CN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(</a:t>
                </a:r>
                <a:r>
                  <a:rPr lang="zh-CN" altLang="en-US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数据大的时候在</a:t>
                </a:r>
                <a:r>
                  <a:rPr lang="en-US" altLang="zh-CN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0.1%</a:t>
                </a:r>
                <a:r>
                  <a:rPr lang="zh-CN" altLang="en-US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 以内</a:t>
                </a:r>
                <a:r>
                  <a:rPr lang="en-US" altLang="zh-CN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只能选择一阶段查询计划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, 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某些</a:t>
                </a:r>
                <a:r>
                  <a:rPr lang="en-US" altLang="ja-JP" sz="1600" dirty="0">
                    <a:latin typeface="Songti TC" panose="02010600040101010101" pitchFamily="2" charset="-120"/>
                    <a:ea typeface="Songti TC" panose="02010600040101010101" pitchFamily="2" charset="-120"/>
                  </a:rPr>
                  <a:t>TPCDS(query)</a:t>
                </a:r>
                <a:r>
                  <a:rPr lang="ja-JP" altLang="en-US" sz="1600">
                    <a:latin typeface="Songti TC" panose="02010600040101010101" pitchFamily="2" charset="-120"/>
                    <a:ea typeface="Songti TC" panose="02010600040101010101" pitchFamily="2" charset="-120"/>
                  </a:rPr>
                  <a:t>查询速度翻倍</a:t>
                </a:r>
                <a:endParaRPr lang="en-US" sz="1600" dirty="0">
                  <a:latin typeface="Songti TC" panose="02010600040101010101" pitchFamily="2" charset="-120"/>
                  <a:ea typeface="Songti TC" panose="02010600040101010101" pitchFamily="2" charset="-12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81E880-2F4A-0B43-8C7F-0FC3B0881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03598"/>
                <a:ext cx="6984776" cy="2625655"/>
              </a:xfrm>
              <a:prstGeom prst="rect">
                <a:avLst/>
              </a:prstGeom>
              <a:blipFill>
                <a:blip r:embed="rId2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690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467544" y="627534"/>
            <a:ext cx="2492990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得到查询计划后的工作</a:t>
            </a:r>
            <a:endParaRPr lang="en-US" altLang="ja-JP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1E880-2F4A-0B43-8C7F-0FC3B0881AF9}"/>
              </a:ext>
            </a:extLst>
          </p:cNvPr>
          <p:cNvSpPr txBox="1"/>
          <p:nvPr/>
        </p:nvSpPr>
        <p:spPr>
          <a:xfrm>
            <a:off x="323528" y="1347614"/>
            <a:ext cx="7488832" cy="2133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对子查询的处理</a:t>
            </a:r>
            <a:endParaRPr lang="en-US" altLang="ja-JP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Update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或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delete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语句的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explicit motion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Update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或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delete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如果涉及到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plan qual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底层查询可能涉及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motion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ModifyTable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执行节点只能找到本地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tuple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的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CTID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需要显示的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motion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物归原主</a:t>
            </a: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6D99F3-8E68-4945-85C2-4A2191DC4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75606"/>
            <a:ext cx="7236296" cy="29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5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467544" y="627534"/>
            <a:ext cx="2492990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更新分布键的查询计划</a:t>
            </a:r>
            <a:endParaRPr lang="en-US" altLang="ja-JP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1E880-2F4A-0B43-8C7F-0FC3B0881AF9}"/>
              </a:ext>
            </a:extLst>
          </p:cNvPr>
          <p:cNvSpPr txBox="1"/>
          <p:nvPr/>
        </p:nvSpPr>
        <p:spPr>
          <a:xfrm>
            <a:off x="323528" y="981614"/>
            <a:ext cx="7488832" cy="88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Greenplum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支持更新分布键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(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极少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MPP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数据库支持这个特性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引入的技术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: split update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B2DFD08-319C-E147-83FA-4A1402712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68332"/>
            <a:ext cx="5112568" cy="26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41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467544" y="627534"/>
            <a:ext cx="646331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总结</a:t>
            </a:r>
            <a:endParaRPr lang="en-US" altLang="ja-JP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1E880-2F4A-0B43-8C7F-0FC3B0881AF9}"/>
              </a:ext>
            </a:extLst>
          </p:cNvPr>
          <p:cNvSpPr txBox="1"/>
          <p:nvPr/>
        </p:nvSpPr>
        <p:spPr>
          <a:xfrm>
            <a:off x="323528" y="1203598"/>
            <a:ext cx="7488832" cy="296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基于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Postgres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</a:rPr>
              <a:t>planner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设计的分布式查询优化器很大程度复用了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Postgres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的优化器代码</a:t>
            </a:r>
            <a:endParaRPr lang="en-US" altLang="ja-JP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引入</a:t>
            </a:r>
            <a:r>
              <a:rPr lang="en-US" altLang="ja-JP" dirty="0" err="1">
                <a:latin typeface="Songti TC" panose="02010600040101010101" pitchFamily="2" charset="-120"/>
                <a:ea typeface="Songti TC" panose="02010600040101010101" pitchFamily="2" charset="-120"/>
              </a:rPr>
              <a:t>plannode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motion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建模分布式计算的数据通信</a:t>
            </a:r>
            <a:endParaRPr lang="en-US" altLang="ja-JP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引入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locus, flow, policy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指导生成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motion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</a:rPr>
              <a:t>path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</a:rPr>
              <a:t>Co-locate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分析很重要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, 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消除不必要的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motion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提升性能</a:t>
            </a:r>
            <a:endParaRPr lang="en-US" altLang="zh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分布式查询计划的代价模型很重要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, 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和单机版不同</a:t>
            </a:r>
            <a:endParaRPr lang="en-US" altLang="zh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得到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plan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后再进行一些善后工作</a:t>
            </a:r>
            <a:endParaRPr lang="en-US" altLang="ja-JP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252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4B4C8D-3839-924A-9F48-8799ABE1F261}"/>
              </a:ext>
            </a:extLst>
          </p:cNvPr>
          <p:cNvSpPr txBox="1"/>
          <p:nvPr/>
        </p:nvSpPr>
        <p:spPr>
          <a:xfrm>
            <a:off x="467544" y="771550"/>
            <a:ext cx="4536504" cy="2271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内容安排</a:t>
            </a:r>
            <a:endParaRPr lang="en-US" altLang="ja-JP" dirty="0">
              <a:latin typeface="Heiti TC Medium" pitchFamily="2" charset="-128"/>
              <a:ea typeface="Heiti TC Medium" pitchFamily="2" charset="-128"/>
            </a:endParaRPr>
          </a:p>
          <a:p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Greenplum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</a:rPr>
              <a:t>Database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架构</a:t>
            </a:r>
            <a:endParaRPr lang="en-US" altLang="ja-JP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分布式查询计划和分布式执行器</a:t>
            </a:r>
            <a:endParaRPr lang="en-US" altLang="ja-JP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如何修改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Planner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生成分布式查询计划</a:t>
            </a:r>
            <a:endParaRPr lang="en-US" altLang="ja-JP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其他关于分布式查询计划的细节</a:t>
            </a:r>
            <a:endParaRPr lang="en-US" altLang="ja-JP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electronics, device&#10;&#10;Description automatically generated">
            <a:extLst>
              <a:ext uri="{FF2B5EF4-FFF2-40B4-BE49-F238E27FC236}">
                <a16:creationId xmlns:a16="http://schemas.microsoft.com/office/drawing/2014/main" id="{F8E372AC-5113-8948-B3B0-A4A7551FF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-456"/>
            <a:ext cx="7702664" cy="512606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830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467544" y="699542"/>
            <a:ext cx="3097323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Heiti TC Medium" pitchFamily="2" charset="-128"/>
                <a:ea typeface="Heiti TC Medium" pitchFamily="2" charset="-128"/>
              </a:rPr>
              <a:t>Greenplum</a:t>
            </a:r>
            <a:r>
              <a:rPr lang="zh-CN" altLang="en-US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lang="en-US" altLang="zh-CN" dirty="0">
                <a:latin typeface="Heiti TC Medium" pitchFamily="2" charset="-128"/>
                <a:ea typeface="Heiti TC Medium" pitchFamily="2" charset="-128"/>
              </a:rPr>
              <a:t>Database</a:t>
            </a: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架构</a:t>
            </a:r>
            <a:endParaRPr lang="en-US" altLang="ja-JP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32542A-FEA1-5B47-AE20-7B5D53CDC7A4}"/>
              </a:ext>
            </a:extLst>
          </p:cNvPr>
          <p:cNvSpPr txBox="1"/>
          <p:nvPr/>
        </p:nvSpPr>
        <p:spPr>
          <a:xfrm>
            <a:off x="611560" y="1275606"/>
            <a:ext cx="5904656" cy="227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Greenplum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是多个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Postgres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实例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(segment)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构成的集群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一个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segment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作为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Master,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其余的是数据节点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(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也负责计算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Share Nothing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架构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,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不同的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segment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直接没有数据共享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Catalog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在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Master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上是完整的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, Segment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上也维护一部分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StandBy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和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Mirror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也是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segment,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和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Master, Primary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在不同机器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gp_segment_configuration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维护了集群的架构信息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4626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467544" y="699542"/>
            <a:ext cx="3097323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Heiti TC Medium" pitchFamily="2" charset="-128"/>
                <a:ea typeface="Heiti TC Medium" pitchFamily="2" charset="-128"/>
              </a:rPr>
              <a:t>Greenplum</a:t>
            </a:r>
            <a:r>
              <a:rPr lang="zh-CN" altLang="en-US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lang="en-US" altLang="zh-CN" dirty="0">
                <a:latin typeface="Heiti TC Medium" pitchFamily="2" charset="-128"/>
                <a:ea typeface="Heiti TC Medium" pitchFamily="2" charset="-128"/>
              </a:rPr>
              <a:t>Database</a:t>
            </a: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架构</a:t>
            </a:r>
            <a:endParaRPr lang="en-US" altLang="ja-JP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72113-BBD3-F84B-8282-209E9E8B9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75606"/>
            <a:ext cx="7092280" cy="334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72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467544" y="699542"/>
            <a:ext cx="3209533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 err="1">
                <a:latin typeface="Heiti TC Medium" pitchFamily="2" charset="-128"/>
                <a:ea typeface="Heiti TC Medium" pitchFamily="2" charset="-128"/>
              </a:rPr>
              <a:t>gp_segment_configuration</a:t>
            </a:r>
            <a:endParaRPr lang="en-US" altLang="ja-JP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4" name="Picture 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2362490-2F3A-654E-9DA4-770E15676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2263"/>
            <a:ext cx="8398189" cy="245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07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467544" y="699542"/>
            <a:ext cx="2284600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为什么需要</a:t>
            </a:r>
            <a:r>
              <a:rPr lang="en-US" dirty="0">
                <a:latin typeface="Heiti TC Medium" pitchFamily="2" charset="-128"/>
                <a:ea typeface="Heiti TC Medium" pitchFamily="2" charset="-128"/>
              </a:rPr>
              <a:t>MPP</a:t>
            </a: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架构</a:t>
            </a:r>
            <a:endParaRPr lang="en-US" altLang="ja-JP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32542A-FEA1-5B47-AE20-7B5D53CDC7A4}"/>
              </a:ext>
            </a:extLst>
          </p:cNvPr>
          <p:cNvSpPr txBox="1"/>
          <p:nvPr/>
        </p:nvSpPr>
        <p:spPr>
          <a:xfrm>
            <a:off x="611560" y="1275606"/>
            <a:ext cx="5904656" cy="264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MPP(Massively Parallel Processing)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数据量太大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,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单机存不下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,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因此只能将数据分片存到不同机器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数据量太大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,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期待靠并行计算提升性能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, 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因此需要分布式执行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 MPP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数据库必须解决的问题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数据分片策略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(Greenplum</a:t>
            </a: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支持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hash, random, replicated)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分布式查询计划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(Locus, Motion)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分布式执行器</a:t>
            </a: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(Slice, Gang, Dispatch)</a:t>
            </a:r>
          </a:p>
        </p:txBody>
      </p:sp>
    </p:spTree>
    <p:extLst>
      <p:ext uri="{BB962C8B-B14F-4D97-AF65-F5344CB8AC3E}">
        <p14:creationId xmlns:p14="http://schemas.microsoft.com/office/powerpoint/2010/main" val="199191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467544" y="699542"/>
            <a:ext cx="1800493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简单的执行策略</a:t>
            </a:r>
            <a:endParaRPr lang="en-US" altLang="ja-JP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3F308-F158-CD44-B38B-A91E63118779}"/>
              </a:ext>
            </a:extLst>
          </p:cNvPr>
          <p:cNvSpPr txBox="1"/>
          <p:nvPr/>
        </p:nvSpPr>
        <p:spPr>
          <a:xfrm>
            <a:off x="683568" y="1347614"/>
            <a:ext cx="6768752" cy="171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在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master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上利用做出单机的查询计划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, 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下发到各个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segment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执行</a:t>
            </a:r>
            <a:endParaRPr lang="en-US" altLang="ja-JP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Master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汇总各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segment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结果会返回给客户端</a:t>
            </a:r>
            <a:endParaRPr lang="en-US" altLang="ja-JP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类似中间件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, 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支持的查询比较简单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(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不涉及到跨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segment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数据连接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复杂查询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(join, </a:t>
            </a:r>
            <a:r>
              <a:rPr lang="en-US" altLang="ja-JP" dirty="0" err="1">
                <a:latin typeface="Songti TC" panose="02010600040101010101" pitchFamily="2" charset="-120"/>
                <a:ea typeface="Songti TC" panose="02010600040101010101" pitchFamily="2" charset="-120"/>
              </a:rPr>
              <a:t>agg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等</a:t>
            </a:r>
            <a:r>
              <a:rPr lang="en-US" altLang="ja-JP" dirty="0">
                <a:latin typeface="Songti TC" panose="02010600040101010101" pitchFamily="2" charset="-120"/>
                <a:ea typeface="Songti TC" panose="02010600040101010101" pitchFamily="2" charset="-120"/>
              </a:rPr>
              <a:t>)</a:t>
            </a:r>
            <a:r>
              <a:rPr lang="ja-JP" altLang="en-US">
                <a:latin typeface="Songti TC" panose="02010600040101010101" pitchFamily="2" charset="-120"/>
                <a:ea typeface="Songti TC" panose="02010600040101010101" pitchFamily="2" charset="-120"/>
              </a:rPr>
              <a:t>如汇总到单机执行效率太低</a:t>
            </a:r>
            <a:endParaRPr lang="en-US" altLang="ja-JP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3944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9D27BF-EC7B-294B-88F9-136B1F86CD00}"/>
              </a:ext>
            </a:extLst>
          </p:cNvPr>
          <p:cNvSpPr/>
          <p:nvPr/>
        </p:nvSpPr>
        <p:spPr>
          <a:xfrm>
            <a:off x="467544" y="699542"/>
            <a:ext cx="1800493" cy="442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>
                <a:latin typeface="Heiti TC Medium" pitchFamily="2" charset="-128"/>
                <a:ea typeface="Heiti TC Medium" pitchFamily="2" charset="-128"/>
              </a:rPr>
              <a:t>分布式查询例子</a:t>
            </a:r>
            <a:endParaRPr lang="en-US" altLang="ja-JP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3F308-F158-CD44-B38B-A91E63118779}"/>
              </a:ext>
            </a:extLst>
          </p:cNvPr>
          <p:cNvSpPr txBox="1"/>
          <p:nvPr/>
        </p:nvSpPr>
        <p:spPr>
          <a:xfrm>
            <a:off x="683568" y="1347614"/>
            <a:ext cx="6768752" cy="264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分布式执行器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必然涉及到多组进程协同工作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必须正确处理多组进程之间的数据通信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分布式查询计划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SPMD(single program, multiple data)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查询计划切片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1600">
                <a:latin typeface="Songti TC" panose="02010600040101010101" pitchFamily="2" charset="-120"/>
                <a:ea typeface="Songti TC" panose="02010600040101010101" pitchFamily="2" charset="-120"/>
              </a:rPr>
              <a:t>查询计划能描述数据通信</a:t>
            </a:r>
            <a:endParaRPr lang="en-US" altLang="ja-JP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53581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Words>1548</Words>
  <Application>Microsoft Macintosh PowerPoint</Application>
  <PresentationFormat>On-screen Show (16:9)</PresentationFormat>
  <Paragraphs>180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等线</vt:lpstr>
      <vt:lpstr>Heiti TC Medium</vt:lpstr>
      <vt:lpstr>宋体</vt:lpstr>
      <vt:lpstr>Songti TC</vt:lpstr>
      <vt:lpstr>Arial</vt:lpstr>
      <vt:lpstr>Calibri</vt:lpstr>
      <vt:lpstr>Cambria Math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SXL</dc:creator>
  <cp:lastModifiedBy>Zhenghua Lyu</cp:lastModifiedBy>
  <cp:revision>123</cp:revision>
  <dcterms:created xsi:type="dcterms:W3CDTF">2017-08-30T01:01:00Z</dcterms:created>
  <dcterms:modified xsi:type="dcterms:W3CDTF">2019-11-27T09:12:39Z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